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5"/>
  </p:notesMasterIdLst>
  <p:sldIdLst>
    <p:sldId id="281" r:id="rId2"/>
    <p:sldId id="282" r:id="rId3"/>
    <p:sldId id="258" r:id="rId4"/>
    <p:sldId id="262" r:id="rId5"/>
    <p:sldId id="257" r:id="rId6"/>
    <p:sldId id="268" r:id="rId7"/>
    <p:sldId id="269" r:id="rId8"/>
    <p:sldId id="272" r:id="rId9"/>
    <p:sldId id="265" r:id="rId10"/>
    <p:sldId id="263" r:id="rId11"/>
    <p:sldId id="270" r:id="rId12"/>
    <p:sldId id="274" r:id="rId13"/>
    <p:sldId id="264" r:id="rId14"/>
    <p:sldId id="278" r:id="rId15"/>
    <p:sldId id="256" r:id="rId16"/>
    <p:sldId id="277" r:id="rId17"/>
    <p:sldId id="261" r:id="rId18"/>
    <p:sldId id="275" r:id="rId19"/>
    <p:sldId id="276" r:id="rId20"/>
    <p:sldId id="259" r:id="rId21"/>
    <p:sldId id="280" r:id="rId22"/>
    <p:sldId id="284" r:id="rId23"/>
    <p:sldId id="28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890" y="3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7395F9-3C82-4710-8D34-67C3F3FE9EA1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354F73-5B57-4E29-A1FE-A4D6877A0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2067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4021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744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22060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30549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93071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24608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3045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727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9685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0080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2906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8298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4163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7471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141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DAE74-5076-4F87-83BD-CBAB120D6DE7}" type="datetimeFigureOut">
              <a:rPr lang="ru-RU" smtClean="0"/>
              <a:pPr/>
              <a:t>23.08.2018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8294BA3-3C88-4396-B709-E648EA75C3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833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ru.wikipedia.org/wiki/%D0%A4%D0%B0%D0%B9%D0%BB:Flower_diagram.svg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2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13.jpeg"/><Relationship Id="rId7" Type="http://schemas.openxmlformats.org/officeDocument/2006/relationships/image" Target="../media/image28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9.jpeg"/><Relationship Id="rId5" Type="http://schemas.openxmlformats.org/officeDocument/2006/relationships/image" Target="../media/image30.jpeg"/><Relationship Id="rId10" Type="http://schemas.openxmlformats.org/officeDocument/2006/relationships/image" Target="../media/image38.jpeg"/><Relationship Id="rId4" Type="http://schemas.openxmlformats.org/officeDocument/2006/relationships/image" Target="../media/image36.jpeg"/><Relationship Id="rId9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g0.liveinternet.ru/images/attach/c/0/46/332/46332913_25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trifoly.ru/wp-content/uploads/&#1082;&#1080;&#1087;&#1088;&#1077;&#1081;&#1074;&#1086;&#1083;_&#1094;&#1074;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4071942"/>
            <a:ext cx="8229600" cy="1685924"/>
          </a:xfrm>
        </p:spPr>
        <p:txBody>
          <a:bodyPr/>
          <a:lstStyle/>
          <a:p>
            <a:pPr lvl="2"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86182" y="5929330"/>
            <a:ext cx="1026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928670"/>
            <a:ext cx="58579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Цветок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 его строение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 descr="9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9113" y="0"/>
            <a:ext cx="2274887" cy="3141663"/>
          </a:xfrm>
          <a:prstGeom prst="rect">
            <a:avLst/>
          </a:prstGeom>
          <a:noFill/>
        </p:spPr>
      </p:pic>
      <p:pic>
        <p:nvPicPr>
          <p:cNvPr id="10" name="Picture 21" descr="8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941225"/>
            <a:ext cx="2224088" cy="2357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60076" y="92411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                   </a:t>
            </a:r>
            <a:r>
              <a:rPr lang="ru-RU" b="1" dirty="0" smtClean="0"/>
              <a:t>Раздельнополые цветки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</a:t>
            </a:r>
          </a:p>
          <a:p>
            <a:pPr>
              <a:buNone/>
            </a:pPr>
            <a:r>
              <a:rPr lang="ru-RU" b="1" dirty="0" smtClean="0"/>
              <a:t>   пестичные                                    тычиночные</a:t>
            </a:r>
            <a:endParaRPr lang="ru-RU" dirty="0"/>
          </a:p>
        </p:txBody>
      </p:sp>
      <p:pic>
        <p:nvPicPr>
          <p:cNvPr id="4" name="Рисунок 3" descr="http://www.totl1.com/dist-photo/Sotsv4.JPG"/>
          <p:cNvPicPr/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1374390" y="2852936"/>
            <a:ext cx="218122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totl1.com/dist-photo/Sotsv4.JPG"/>
          <p:cNvPicPr/>
          <p:nvPr/>
        </p:nvPicPr>
        <p:blipFill>
          <a:blip r:embed="rId2" cstate="print"/>
          <a:srcRect r="57507"/>
          <a:stretch>
            <a:fillRect/>
          </a:stretch>
        </p:blipFill>
        <p:spPr bwMode="auto">
          <a:xfrm>
            <a:off x="6732240" y="2852936"/>
            <a:ext cx="214314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>
            <a:off x="4874852" y="1424176"/>
            <a:ext cx="2500330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0800000" flipV="1">
            <a:off x="2445960" y="1424176"/>
            <a:ext cx="2428892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8572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                    Обоеполые цветки </a:t>
            </a:r>
            <a:endParaRPr lang="ru-RU" sz="4000" dirty="0"/>
          </a:p>
        </p:txBody>
      </p:sp>
      <p:pic>
        <p:nvPicPr>
          <p:cNvPr id="4" name="Picture 7" descr="ландыш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63688" y="3970351"/>
            <a:ext cx="3334175" cy="2500330"/>
          </a:xfrm>
          <a:prstGeom prst="rect">
            <a:avLst/>
          </a:prstGeom>
        </p:spPr>
      </p:pic>
      <p:pic>
        <p:nvPicPr>
          <p:cNvPr id="5" name="Picture 6" descr="матьима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7335" y="3970351"/>
            <a:ext cx="3273396" cy="227488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Рисунок 5" descr="0_b0b8_ce94bbc1_XL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1142984"/>
            <a:ext cx="3397593" cy="2549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14678" y="0"/>
            <a:ext cx="30135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+mj-lt"/>
                <a:cs typeface="Times New Roman" pitchFamily="18" charset="0"/>
              </a:rPr>
              <a:t>Растения</a:t>
            </a:r>
            <a:endParaRPr lang="ru-RU" sz="3200" b="1" dirty="0">
              <a:latin typeface="+mj-lt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357298"/>
            <a:ext cx="3835922" cy="2739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Однодомные-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растения у которых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тычиночные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пестичные цветки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находятся на одном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растении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1357298"/>
            <a:ext cx="4786314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Двудомные –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растения, у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которых  тычиночные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 пестичные цветы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находятся на разных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растениях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Line 3"/>
          <p:cNvSpPr>
            <a:spLocks noChangeShapeType="1"/>
          </p:cNvSpPr>
          <p:nvPr/>
        </p:nvSpPr>
        <p:spPr bwMode="auto">
          <a:xfrm flipH="1">
            <a:off x="3000364" y="642918"/>
            <a:ext cx="1228720" cy="64294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4214810" y="642918"/>
            <a:ext cx="1428760" cy="64294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5" name="Picture 9" descr="тычинки-пестики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>
          <a:xfrm>
            <a:off x="5143504" y="4071942"/>
            <a:ext cx="3047992" cy="2282400"/>
          </a:xfrm>
          <a:prstGeom prst="rect">
            <a:avLst/>
          </a:prstGeom>
          <a:noFill/>
          <a:ln/>
        </p:spPr>
      </p:pic>
      <p:pic>
        <p:nvPicPr>
          <p:cNvPr id="9" name="Picture 14" descr="kukuruz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3957141"/>
            <a:ext cx="2143140" cy="29008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42854"/>
            <a:ext cx="7255688" cy="954106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Правильные цветы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через листочки околоцветника можно провести несколько плоскостей симметрии.</a:t>
            </a:r>
          </a:p>
          <a:p>
            <a:endParaRPr lang="ru-RU" dirty="0"/>
          </a:p>
        </p:txBody>
      </p:sp>
      <p:pic>
        <p:nvPicPr>
          <p:cNvPr id="4" name="Рисунок 3" descr="http://www.totl1.com/dist-photo/Sotsv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214422"/>
            <a:ext cx="182404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763688" y="3440012"/>
            <a:ext cx="67374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Неправильные цветы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цветки, через которые можно провести одну плоскость симметрии.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www.totl1.com/dist-photo/Sotsv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4357694"/>
            <a:ext cx="156686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498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4214818"/>
            <a:ext cx="2343145" cy="1952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0_82f0_33ce45d9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99606" y="1234427"/>
            <a:ext cx="2044228" cy="1980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86348" y="571480"/>
            <a:ext cx="38576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Формула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 цветка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grpSp>
        <p:nvGrpSpPr>
          <p:cNvPr id="5" name="Группа 115"/>
          <p:cNvGrpSpPr>
            <a:grpSpLocks/>
          </p:cNvGrpSpPr>
          <p:nvPr/>
        </p:nvGrpSpPr>
        <p:grpSpPr bwMode="auto">
          <a:xfrm>
            <a:off x="5786446" y="1857364"/>
            <a:ext cx="3071813" cy="4214832"/>
            <a:chOff x="5786446" y="1857364"/>
            <a:chExt cx="3071834" cy="4214861"/>
          </a:xfrm>
        </p:grpSpPr>
        <p:grpSp>
          <p:nvGrpSpPr>
            <p:cNvPr id="6" name="Группа 113"/>
            <p:cNvGrpSpPr>
              <a:grpSpLocks/>
            </p:cNvGrpSpPr>
            <p:nvPr/>
          </p:nvGrpSpPr>
          <p:grpSpPr bwMode="auto">
            <a:xfrm>
              <a:off x="5786446" y="4572027"/>
              <a:ext cx="3071834" cy="1500198"/>
              <a:chOff x="5786446" y="4572027"/>
              <a:chExt cx="3071834" cy="1500198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5786446" y="4572027"/>
                <a:ext cx="3071834" cy="1500198"/>
              </a:xfrm>
              <a:prstGeom prst="roundRect">
                <a:avLst/>
              </a:prstGeom>
              <a:solidFill>
                <a:srgbClr val="EFE6C7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Цветок вишни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dirty="0">
                  <a:solidFill>
                    <a:schemeClr val="tx1"/>
                  </a:solidFill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800" dirty="0">
                    <a:solidFill>
                      <a:schemeClr val="tx1"/>
                    </a:solidFill>
                  </a:rPr>
                  <a:t>*       </a:t>
                </a:r>
                <a:r>
                  <a:rPr lang="ru-RU" sz="3200" dirty="0">
                    <a:solidFill>
                      <a:schemeClr val="tx1"/>
                    </a:solidFill>
                  </a:rPr>
                  <a:t>Ч</a:t>
                </a:r>
                <a:r>
                  <a:rPr lang="ru-RU" sz="2000" dirty="0">
                    <a:solidFill>
                      <a:schemeClr val="tx1"/>
                    </a:solidFill>
                  </a:rPr>
                  <a:t>5</a:t>
                </a:r>
                <a:r>
                  <a:rPr lang="ru-RU" sz="3200" dirty="0">
                    <a:solidFill>
                      <a:schemeClr val="tx1"/>
                    </a:solidFill>
                  </a:rPr>
                  <a:t> Л</a:t>
                </a:r>
                <a:r>
                  <a:rPr lang="ru-RU" sz="2000" dirty="0">
                    <a:solidFill>
                      <a:schemeClr val="tx1"/>
                    </a:solidFill>
                  </a:rPr>
                  <a:t>5</a:t>
                </a:r>
                <a:r>
                  <a:rPr lang="ru-RU" sz="3200" dirty="0">
                    <a:solidFill>
                      <a:schemeClr val="tx1"/>
                    </a:solidFill>
                  </a:rPr>
                  <a:t> Т   П</a:t>
                </a:r>
                <a:r>
                  <a:rPr lang="ru-RU" sz="2000" dirty="0">
                    <a:solidFill>
                      <a:schemeClr val="tx1"/>
                    </a:solidFill>
                  </a:rPr>
                  <a:t>1</a:t>
                </a:r>
                <a:endParaRPr lang="ru-RU" sz="28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9" name="Group 99"/>
              <p:cNvGrpSpPr>
                <a:grpSpLocks/>
              </p:cNvGrpSpPr>
              <p:nvPr/>
            </p:nvGrpSpPr>
            <p:grpSpPr bwMode="auto">
              <a:xfrm>
                <a:off x="6286294" y="5357842"/>
                <a:ext cx="428844" cy="646114"/>
                <a:chOff x="1397" y="11819"/>
                <a:chExt cx="283" cy="866"/>
              </a:xfrm>
            </p:grpSpPr>
            <p:grpSp>
              <p:nvGrpSpPr>
                <p:cNvPr id="11" name="Group 100"/>
                <p:cNvGrpSpPr>
                  <a:grpSpLocks/>
                </p:cNvGrpSpPr>
                <p:nvPr/>
              </p:nvGrpSpPr>
              <p:grpSpPr bwMode="auto">
                <a:xfrm>
                  <a:off x="1397" y="12020"/>
                  <a:ext cx="189" cy="665"/>
                  <a:chOff x="967" y="12731"/>
                  <a:chExt cx="189" cy="997"/>
                </a:xfrm>
              </p:grpSpPr>
              <p:cxnSp>
                <p:nvCxnSpPr>
                  <p:cNvPr id="13" name="AutoShape 101"/>
                  <p:cNvCxnSpPr>
                    <a:cxnSpLocks noChangeShapeType="1"/>
                    <a:stCxn id="14" idx="4"/>
                  </p:cNvCxnSpPr>
                  <p:nvPr/>
                </p:nvCxnSpPr>
                <p:spPr bwMode="auto">
                  <a:xfrm rot="16200000" flipH="1">
                    <a:off x="749" y="13415"/>
                    <a:ext cx="602" cy="24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  <p:sp>
                <p:nvSpPr>
                  <p:cNvPr id="14" name="Oval 102"/>
                  <p:cNvSpPr>
                    <a:spLocks noChangeArrowheads="1"/>
                  </p:cNvSpPr>
                  <p:nvPr/>
                </p:nvSpPr>
                <p:spPr bwMode="auto">
                  <a:xfrm>
                    <a:off x="967" y="12731"/>
                    <a:ext cx="141" cy="40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Calibri" pitchFamily="34" charset="0"/>
                    </a:endParaRPr>
                  </a:p>
                </p:txBody>
              </p:sp>
              <p:cxnSp>
                <p:nvCxnSpPr>
                  <p:cNvPr id="15" name="AutoShape 103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967" y="13441"/>
                    <a:ext cx="189" cy="3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</p:grpSp>
            <p:cxnSp>
              <p:nvCxnSpPr>
                <p:cNvPr id="12" name="AutoShape 104"/>
                <p:cNvCxnSpPr>
                  <a:cxnSpLocks noChangeShapeType="1"/>
                </p:cNvCxnSpPr>
                <p:nvPr/>
              </p:nvCxnSpPr>
              <p:spPr bwMode="auto">
                <a:xfrm flipV="1">
                  <a:off x="1515" y="11819"/>
                  <a:ext cx="165" cy="218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</p:cxnSp>
          </p:grpSp>
          <p:sp>
            <p:nvSpPr>
              <p:cNvPr id="10" name="Прямоугольник 9"/>
              <p:cNvSpPr/>
              <p:nvPr/>
            </p:nvSpPr>
            <p:spPr>
              <a:xfrm rot="5400000">
                <a:off x="7750991" y="5464983"/>
                <a:ext cx="357189" cy="7143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800" dirty="0">
                    <a:solidFill>
                      <a:schemeClr val="tx1"/>
                    </a:solidFill>
                  </a:rPr>
                  <a:t>8</a:t>
                </a:r>
              </a:p>
            </p:txBody>
          </p:sp>
        </p:grpSp>
        <p:pic>
          <p:nvPicPr>
            <p:cNvPr id="7" name="Picture 10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760" y="1857364"/>
              <a:ext cx="2428892" cy="2488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" name="TextBox 19"/>
          <p:cNvSpPr txBox="1"/>
          <p:nvPr/>
        </p:nvSpPr>
        <p:spPr>
          <a:xfrm>
            <a:off x="1475656" y="500042"/>
            <a:ext cx="423932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   - чашечка,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   - лепестки,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   - тычинка,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   - пестик,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  - простой околоцветник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неправильный цветок,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*   - правильный цветок,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Arial" charset="0"/>
              </a:rPr>
              <a:t>♀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пестичные (женские) цветки,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Arial" charset="0"/>
              </a:rPr>
              <a:t>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- тычиночные (мужские)    цветки,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обоеполые цветки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 )  - сросшиеся части цветка,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Цифры - количество частей   цветка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8" name="AutoShape 85"/>
          <p:cNvCxnSpPr>
            <a:cxnSpLocks noChangeShapeType="1"/>
          </p:cNvCxnSpPr>
          <p:nvPr/>
        </p:nvCxnSpPr>
        <p:spPr bwMode="auto">
          <a:xfrm rot="5400000" flipH="1" flipV="1">
            <a:off x="1655961" y="2456607"/>
            <a:ext cx="285752" cy="214314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40" name="Oval 102"/>
          <p:cNvSpPr>
            <a:spLocks noChangeArrowheads="1"/>
          </p:cNvSpPr>
          <p:nvPr/>
        </p:nvSpPr>
        <p:spPr bwMode="auto">
          <a:xfrm>
            <a:off x="1691680" y="4725144"/>
            <a:ext cx="142876" cy="14287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cxnSp>
        <p:nvCxnSpPr>
          <p:cNvPr id="41" name="AutoShape 104"/>
          <p:cNvCxnSpPr>
            <a:cxnSpLocks noChangeShapeType="1"/>
            <a:stCxn id="40" idx="7"/>
          </p:cNvCxnSpPr>
          <p:nvPr/>
        </p:nvCxnSpPr>
        <p:spPr bwMode="auto">
          <a:xfrm rot="5400000" flipH="1" flipV="1">
            <a:off x="1742194" y="4582268"/>
            <a:ext cx="235238" cy="9236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50" name="AutoShape 103"/>
          <p:cNvCxnSpPr>
            <a:cxnSpLocks noChangeShapeType="1"/>
          </p:cNvCxnSpPr>
          <p:nvPr/>
        </p:nvCxnSpPr>
        <p:spPr bwMode="auto">
          <a:xfrm>
            <a:off x="1691680" y="5010896"/>
            <a:ext cx="142876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53" name="AutoShape 101"/>
          <p:cNvCxnSpPr>
            <a:cxnSpLocks noChangeShapeType="1"/>
          </p:cNvCxnSpPr>
          <p:nvPr/>
        </p:nvCxnSpPr>
        <p:spPr bwMode="auto">
          <a:xfrm rot="5400000">
            <a:off x="1655961" y="4975177"/>
            <a:ext cx="214314" cy="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upload.wikimedia.org/wikipedia/commons/thumb/d/d9/Flower_diagram.svg/250px-Flower_diagram.svg.png">
            <a:hlinkClick r:id="rId2"/>
          </p:cNvPr>
          <p:cNvPicPr/>
          <p:nvPr/>
        </p:nvPicPr>
        <p:blipFill>
          <a:blip r:embed="rId3" cstate="print">
            <a:lum bright="10000" contrast="40000"/>
          </a:blip>
          <a:srcRect/>
          <a:stretch>
            <a:fillRect/>
          </a:stretch>
        </p:blipFill>
        <p:spPr bwMode="auto">
          <a:xfrm>
            <a:off x="1428728" y="285728"/>
            <a:ext cx="596265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835696" y="4795075"/>
            <a:ext cx="71654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Диаграмма цветка: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1 - ось соцветия, 2 - прицветник, 3- чашелистик, 4 - лепесток,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тычинка, 6 - гинецей, 7 - кроющий лист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1268760"/>
            <a:ext cx="73581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Соцветие – это группа  цветков, расположенных близко друг к другу в определенном порядке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1722" y="201318"/>
            <a:ext cx="3582140" cy="928670"/>
          </a:xfrm>
        </p:spPr>
        <p:txBody>
          <a:bodyPr/>
          <a:lstStyle/>
          <a:p>
            <a:r>
              <a:rPr lang="ru-RU" dirty="0" smtClean="0"/>
              <a:t>Соцветия</a:t>
            </a:r>
            <a:endParaRPr lang="ru-RU" dirty="0"/>
          </a:p>
        </p:txBody>
      </p:sp>
      <p:pic>
        <p:nvPicPr>
          <p:cNvPr id="4" name="Содержимое 3" descr="http://www.totl1.com/dist-photo/Sotsv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3002" y="2070538"/>
            <a:ext cx="6191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 стрелкой 4"/>
          <p:cNvCxnSpPr/>
          <p:nvPr/>
        </p:nvCxnSpPr>
        <p:spPr>
          <a:xfrm rot="10800000" flipV="1">
            <a:off x="1783068" y="1284720"/>
            <a:ext cx="1071570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 descr="http://www.totl1.com/dist-photo/Sotsv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6010" y="2141976"/>
            <a:ext cx="5524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totl1.com/dist-photo/Sotsv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7646" y="2284852"/>
            <a:ext cx="100013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totl1.com/dist-photo/Sotsv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6274" y="4213678"/>
            <a:ext cx="9144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www.totl1.com/dist-photo/Sotsv1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1564" y="4070802"/>
            <a:ext cx="7429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www.totl1.com/dist-photo/Sotsv1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1828" y="4142240"/>
            <a:ext cx="647700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www.totl1.com/dist-photo/Sotsv13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11696" y="4070802"/>
            <a:ext cx="7429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www.totl1.com/dist-photo/Sotsv14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07420" y="3870803"/>
            <a:ext cx="11811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www.totl1.com/dist-photo/Sotsv15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24291" y="2070538"/>
            <a:ext cx="7905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Прямая со стрелкой 16"/>
          <p:cNvCxnSpPr/>
          <p:nvPr/>
        </p:nvCxnSpPr>
        <p:spPr>
          <a:xfrm rot="16200000" flipH="1">
            <a:off x="1818787" y="2392009"/>
            <a:ext cx="271464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890093" y="2034819"/>
            <a:ext cx="2714644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2354572" y="1570472"/>
            <a:ext cx="857256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854638" y="1284720"/>
            <a:ext cx="1143008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6200000" flipH="1">
            <a:off x="2283134" y="1856224"/>
            <a:ext cx="2786082" cy="16430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6555048" y="1465503"/>
            <a:ext cx="642941" cy="21888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1462391" y="2606323"/>
            <a:ext cx="278528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endCxn id="16" idx="0"/>
          </p:cNvCxnSpPr>
          <p:nvPr/>
        </p:nvCxnSpPr>
        <p:spPr>
          <a:xfrm>
            <a:off x="7227323" y="1515551"/>
            <a:ext cx="592256" cy="5549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6934271" y="3315931"/>
            <a:ext cx="1770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Сложный колос</a:t>
            </a:r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5850770" y="4999496"/>
            <a:ext cx="19688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Сложный зонтик</a:t>
            </a: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068820" y="5428124"/>
            <a:ext cx="1071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Щиток</a:t>
            </a:r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2997514" y="521381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Початок</a:t>
            </a:r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068688" y="4999496"/>
            <a:ext cx="9714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Головка</a:t>
            </a:r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426274" y="5356686"/>
            <a:ext cx="963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Зонтик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4211960" y="3284984"/>
            <a:ext cx="1130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Корзинка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2140258" y="3284984"/>
            <a:ext cx="7682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Колос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1068688" y="3213546"/>
            <a:ext cx="830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Кисть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2568886" y="713216"/>
            <a:ext cx="1279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простые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727257" y="1053886"/>
            <a:ext cx="13423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сложные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 rot="10800000" flipV="1">
            <a:off x="3783332" y="641778"/>
            <a:ext cx="1071570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4854902" y="641778"/>
            <a:ext cx="2021616" cy="5033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черемуха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9927" y="1129606"/>
            <a:ext cx="2231737" cy="3451230"/>
          </a:xfrm>
          <a:prstGeom prst="rect">
            <a:avLst/>
          </a:prstGeom>
          <a:noFill/>
        </p:spPr>
      </p:pic>
      <p:pic>
        <p:nvPicPr>
          <p:cNvPr id="5" name="Picture 6" descr="подорожни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800085"/>
            <a:ext cx="2388597" cy="3162305"/>
          </a:xfrm>
          <a:prstGeom prst="rect">
            <a:avLst/>
          </a:prstGeom>
          <a:noFill/>
        </p:spPr>
      </p:pic>
      <p:pic>
        <p:nvPicPr>
          <p:cNvPr id="6" name="Picture 4" descr="клеве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3429000"/>
            <a:ext cx="2493962" cy="3095625"/>
          </a:xfrm>
          <a:prstGeom prst="rect">
            <a:avLst/>
          </a:prstGeom>
          <a:noFill/>
        </p:spPr>
      </p:pic>
      <p:pic>
        <p:nvPicPr>
          <p:cNvPr id="7" name="Содержимое 3" descr="http://www.totl1.com/dist-photo/Sotsv6.JPG"/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571876"/>
            <a:ext cx="6191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totl1.com/dist-photo/Sotsv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1785926"/>
            <a:ext cx="5524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totl1.com/dist-photo/Sotsv1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8" y="5143512"/>
            <a:ext cx="7429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42910" y="214290"/>
            <a:ext cx="7429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800" b="1" dirty="0" smtClean="0"/>
              <a:t>                          Примеры  растений </a:t>
            </a:r>
            <a:endParaRPr lang="ru-RU" b="1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кукуруза"/>
          <p:cNvPicPr>
            <a:picLocks noChangeAspect="1" noChangeArrowheads="1"/>
          </p:cNvPicPr>
          <p:nvPr/>
        </p:nvPicPr>
        <p:blipFill>
          <a:blip r:embed="rId2" cstate="print"/>
          <a:srcRect r="15464"/>
          <a:stretch>
            <a:fillRect/>
          </a:stretch>
        </p:blipFill>
        <p:spPr bwMode="auto">
          <a:xfrm>
            <a:off x="1648172" y="355456"/>
            <a:ext cx="2538797" cy="3000396"/>
          </a:xfrm>
          <a:prstGeom prst="rect">
            <a:avLst/>
          </a:prstGeom>
          <a:noFill/>
        </p:spPr>
      </p:pic>
      <p:pic>
        <p:nvPicPr>
          <p:cNvPr id="5" name="Picture 6" descr="матьимач"/>
          <p:cNvPicPr>
            <a:picLocks noChangeAspect="1" noChangeArrowheads="1"/>
          </p:cNvPicPr>
          <p:nvPr/>
        </p:nvPicPr>
        <p:blipFill>
          <a:blip r:embed="rId3" cstate="print"/>
          <a:srcRect l="9928" r="30504"/>
          <a:stretch>
            <a:fillRect/>
          </a:stretch>
        </p:blipFill>
        <p:spPr bwMode="auto">
          <a:xfrm>
            <a:off x="5220072" y="3212976"/>
            <a:ext cx="1714512" cy="200026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" descr="укроп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9610" y="3784480"/>
            <a:ext cx="2343497" cy="259556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Рисунок 7" descr="http://www.totl1.com/dist-photo/Sotsv1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9610" y="5427554"/>
            <a:ext cx="857256" cy="85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totl1.com/dist-photo/Sotsv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91642" y="4927488"/>
            <a:ext cx="78581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totl1.com/dist-photo/Sotsv1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48172" y="426894"/>
            <a:ext cx="571504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festival.1september.ru/articles/556961/Image1564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8634" y="641208"/>
            <a:ext cx="228601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www.totl1.com/dist-photo/Sotsv9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20072" y="712646"/>
            <a:ext cx="642942" cy="523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василек"/>
          <p:cNvPicPr>
            <a:picLocks noChangeAspect="1" noChangeArrowheads="1"/>
          </p:cNvPicPr>
          <p:nvPr/>
        </p:nvPicPr>
        <p:blipFill>
          <a:blip r:embed="rId10" cstate="print"/>
          <a:srcRect l="10584" t="17192" r="11804" b="9741"/>
          <a:stretch>
            <a:fillRect/>
          </a:stretch>
        </p:blipFill>
        <p:spPr bwMode="auto">
          <a:xfrm>
            <a:off x="6863146" y="3212976"/>
            <a:ext cx="1941433" cy="1500198"/>
          </a:xfrm>
          <a:prstGeom prst="rect">
            <a:avLst/>
          </a:prstGeom>
          <a:noFill/>
        </p:spPr>
      </p:pic>
      <p:pic>
        <p:nvPicPr>
          <p:cNvPr id="14" name="Picture 4" descr="подсолнух"/>
          <p:cNvPicPr>
            <a:picLocks noChangeAspect="1" noChangeArrowheads="1"/>
          </p:cNvPicPr>
          <p:nvPr/>
        </p:nvPicPr>
        <p:blipFill>
          <a:blip r:embed="rId11" cstate="print"/>
          <a:srcRect l="19298" t="19956" r="22595"/>
          <a:stretch>
            <a:fillRect/>
          </a:stretch>
        </p:blipFill>
        <p:spPr bwMode="auto">
          <a:xfrm>
            <a:off x="6934584" y="4713174"/>
            <a:ext cx="1285884" cy="171926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214313"/>
            <a:ext cx="8158163" cy="714375"/>
          </a:xfrm>
        </p:spPr>
        <p:txBody>
          <a:bodyPr rtlCol="0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Заполните схему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6063" y="1071563"/>
            <a:ext cx="3500437" cy="928687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Органы растения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14438" y="2214563"/>
            <a:ext cx="2214562" cy="714375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вегетативные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43625" y="2286000"/>
            <a:ext cx="2000250" cy="714375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генеративные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1500" y="3643313"/>
            <a:ext cx="1285875" cy="571500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корень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14625" y="3643313"/>
            <a:ext cx="1357313" cy="571500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побег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43500" y="3714750"/>
            <a:ext cx="1000125" cy="428625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цветок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572250" y="3714750"/>
            <a:ext cx="1000125" cy="428625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плод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001000" y="3714750"/>
            <a:ext cx="928688" cy="428625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семя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71563" y="5143500"/>
            <a:ext cx="1357312" cy="571500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стебель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714625" y="5143500"/>
            <a:ext cx="1214438" cy="571500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лист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286250" y="5143500"/>
            <a:ext cx="1214438" cy="571500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почка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rot="5400000">
            <a:off x="1107282" y="3036093"/>
            <a:ext cx="571500" cy="50006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2571751" y="3071812"/>
            <a:ext cx="571500" cy="42862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6200000" flipH="1">
            <a:off x="8072438" y="3143250"/>
            <a:ext cx="571500" cy="42862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6751638" y="3392488"/>
            <a:ext cx="642937" cy="158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0800000" flipV="1">
            <a:off x="1928813" y="4357688"/>
            <a:ext cx="785812" cy="71437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16200000" flipH="1">
            <a:off x="3000375" y="4714876"/>
            <a:ext cx="71437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16200000" flipH="1">
            <a:off x="3964781" y="4393407"/>
            <a:ext cx="642937" cy="5715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rot="5400000">
            <a:off x="5607844" y="3107532"/>
            <a:ext cx="571500" cy="50006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rot="10800000" flipV="1">
            <a:off x="1928813" y="1500188"/>
            <a:ext cx="785812" cy="5715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6429375" y="1500188"/>
            <a:ext cx="928688" cy="5715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1"/>
            <a:ext cx="7038524" cy="47971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i="1" dirty="0" smtClean="0"/>
              <a:t>                                 Это интересно:</a:t>
            </a:r>
            <a:endParaRPr lang="ru-RU" sz="2400" dirty="0" smtClean="0"/>
          </a:p>
          <a:p>
            <a:pPr lvl="0">
              <a:buNone/>
            </a:pPr>
            <a:r>
              <a:rPr lang="ru-RU" sz="2400" dirty="0" smtClean="0"/>
              <a:t>Самый большой цветок – раффлезия Арнольда, диаметр цветка около 1 м, весит 10 кг.</a:t>
            </a:r>
          </a:p>
          <a:p>
            <a:pPr lvl="0">
              <a:buNone/>
            </a:pPr>
            <a:endParaRPr lang="ru-RU" sz="2400" dirty="0" smtClean="0"/>
          </a:p>
          <a:p>
            <a:pPr lvl="0">
              <a:buNone/>
            </a:pPr>
            <a:endParaRPr lang="ru-RU" sz="2400" dirty="0" smtClean="0"/>
          </a:p>
          <a:p>
            <a:pPr lvl="0">
              <a:buNone/>
            </a:pPr>
            <a:endParaRPr lang="ru-RU" sz="2400" dirty="0" smtClean="0"/>
          </a:p>
          <a:p>
            <a:pPr lvl="0">
              <a:buNone/>
            </a:pPr>
            <a:r>
              <a:rPr lang="ru-RU" sz="2400" dirty="0" smtClean="0"/>
              <a:t>Самое крупное соцветие у одной из индийских пальм, оно достигает в высоту 14 м, а его диаметр 12 м, в нем до 100 тыс. отдельных цветков.</a:t>
            </a:r>
          </a:p>
          <a:p>
            <a:pPr lvl="0">
              <a:buNone/>
            </a:pPr>
            <a:r>
              <a:rPr lang="ru-RU" sz="2400" dirty="0" smtClean="0"/>
              <a:t>Самые мелкие цветки имеет плавающая ряска из Австралии, диаметр цветков всего 0,1 мм.</a:t>
            </a:r>
          </a:p>
          <a:p>
            <a:endParaRPr lang="ru-RU" sz="2400" dirty="0"/>
          </a:p>
        </p:txBody>
      </p:sp>
      <p:pic>
        <p:nvPicPr>
          <p:cNvPr id="4" name="Рисунок 3" descr="Биология. Цветок. Строение цветка. Июдина Л.А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616336"/>
            <a:ext cx="2085975" cy="1564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714356"/>
            <a:ext cx="7740352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  У лотоса амазонского цветок цветет полчаса.</a:t>
            </a:r>
          </a:p>
          <a:p>
            <a:r>
              <a:rPr lang="ru-RU" sz="2800" dirty="0" smtClean="0"/>
              <a:t>— Самый красивый цветок считается у кактуса „Царица ночи“ цветет два часа, но запах прекрасней не бывает…</a:t>
            </a:r>
          </a:p>
          <a:p>
            <a:r>
              <a:rPr lang="ru-RU" sz="2800" dirty="0" smtClean="0"/>
              <a:t>— В 150 лет 1 раз цветет </a:t>
            </a:r>
            <a:r>
              <a:rPr lang="ru-RU" sz="2800" dirty="0" err="1" smtClean="0"/>
              <a:t>пуйя</a:t>
            </a:r>
            <a:r>
              <a:rPr lang="ru-RU" sz="2800" dirty="0" smtClean="0"/>
              <a:t> </a:t>
            </a:r>
            <a:r>
              <a:rPr lang="ru-RU" sz="2800" dirty="0" err="1" smtClean="0"/>
              <a:t>раймондии</a:t>
            </a:r>
            <a:r>
              <a:rPr lang="ru-RU" sz="2800" dirty="0" smtClean="0"/>
              <a:t>, обитатель Анд, и потом погибает.</a:t>
            </a:r>
          </a:p>
          <a:p>
            <a:pPr lvl="0">
              <a:buNone/>
            </a:pPr>
            <a:r>
              <a:rPr lang="ru-RU" sz="2800" dirty="0" smtClean="0"/>
              <a:t>— А какое растение побывало в космосе и цвело там? </a:t>
            </a:r>
            <a:r>
              <a:rPr lang="ru-RU" sz="2800" dirty="0" err="1" smtClean="0"/>
              <a:t>Арабидопсис</a:t>
            </a:r>
            <a:r>
              <a:rPr lang="ru-RU" sz="2800" dirty="0" smtClean="0"/>
              <a:t>.</a:t>
            </a:r>
          </a:p>
          <a:p>
            <a:pPr lvl="0">
              <a:buNone/>
            </a:pPr>
            <a:r>
              <a:rPr lang="ru-RU" sz="2800" dirty="0" smtClean="0"/>
              <a:t> Самый древний ископаемый цветок, возраст которого 120 миллионов лет, был обнаружен в 1989 г. в Австралии.</a:t>
            </a:r>
          </a:p>
          <a:p>
            <a:pPr>
              <a:buNone/>
            </a:pPr>
            <a:r>
              <a:rPr lang="ru-RU" sz="28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 стрелкой 6"/>
          <p:cNvCxnSpPr/>
          <p:nvPr/>
        </p:nvCxnSpPr>
        <p:spPr>
          <a:xfrm rot="5400000" flipH="1" flipV="1">
            <a:off x="3776048" y="1601425"/>
            <a:ext cx="221457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882675" y="3495326"/>
            <a:ext cx="207170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>
            <a:off x="1310643" y="3352450"/>
            <a:ext cx="235745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3810973" y="5281276"/>
            <a:ext cx="214314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53453" y="3495326"/>
            <a:ext cx="18774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формула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25419" y="-5112"/>
            <a:ext cx="15266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пестик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68559" y="2852384"/>
            <a:ext cx="1977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тычинка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96659" y="5852780"/>
            <a:ext cx="1196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виды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6-конечная звезда 23"/>
          <p:cNvSpPr/>
          <p:nvPr/>
        </p:nvSpPr>
        <p:spPr>
          <a:xfrm>
            <a:off x="3668097" y="2209442"/>
            <a:ext cx="2500330" cy="2428892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цветок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4882543" y="156650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882543" y="2066566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4882543" y="92355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525485" y="780682"/>
            <a:ext cx="1141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рыльце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25485" y="1352186"/>
            <a:ext cx="1226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столбик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25485" y="1923690"/>
            <a:ext cx="9885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завязь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 rot="5400000">
            <a:off x="5990626" y="3816003"/>
            <a:ext cx="64214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596923" y="4281144"/>
            <a:ext cx="17556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тычиночная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3" name="Прямая со стрелкой 42"/>
          <p:cNvCxnSpPr/>
          <p:nvPr/>
        </p:nvCxnSpPr>
        <p:spPr>
          <a:xfrm rot="5400000">
            <a:off x="6633568" y="3816003"/>
            <a:ext cx="64214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025683" y="3852516"/>
            <a:ext cx="1330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пыльник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5" name="Прямая со стрелкой 44"/>
          <p:cNvCxnSpPr/>
          <p:nvPr/>
        </p:nvCxnSpPr>
        <p:spPr>
          <a:xfrm rot="5400000" flipH="1" flipV="1">
            <a:off x="1490032" y="3173855"/>
            <a:ext cx="356396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rot="5400000" flipH="1" flipV="1">
            <a:off x="2132974" y="3173061"/>
            <a:ext cx="356396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5400000" flipH="1" flipV="1">
            <a:off x="2704478" y="3173061"/>
            <a:ext cx="356396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rot="5400000" flipH="1" flipV="1">
            <a:off x="3133106" y="3173061"/>
            <a:ext cx="356396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1453519" y="249519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167899" y="249519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739403" y="2495194"/>
            <a:ext cx="319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168031" y="2495194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168163" y="4495458"/>
            <a:ext cx="571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charset="0"/>
              </a:rPr>
              <a:t>♂</a:t>
            </a:r>
            <a:endParaRPr lang="ru-RU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096725" y="4781210"/>
            <a:ext cx="9286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Arial" charset="0"/>
              </a:rPr>
              <a:t>♀ </a:t>
            </a:r>
            <a:endParaRPr lang="ru-RU" dirty="0"/>
          </a:p>
        </p:txBody>
      </p:sp>
      <p:sp>
        <p:nvSpPr>
          <p:cNvPr id="63" name="Oval 102"/>
          <p:cNvSpPr>
            <a:spLocks noChangeArrowheads="1"/>
          </p:cNvSpPr>
          <p:nvPr/>
        </p:nvSpPr>
        <p:spPr bwMode="auto">
          <a:xfrm>
            <a:off x="5025419" y="5424152"/>
            <a:ext cx="357190" cy="357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cxnSp>
        <p:nvCxnSpPr>
          <p:cNvPr id="64" name="AutoShape 85"/>
          <p:cNvCxnSpPr>
            <a:cxnSpLocks noChangeShapeType="1"/>
          </p:cNvCxnSpPr>
          <p:nvPr/>
        </p:nvCxnSpPr>
        <p:spPr bwMode="auto">
          <a:xfrm rot="5400000" flipH="1" flipV="1">
            <a:off x="4203882" y="5745623"/>
            <a:ext cx="357190" cy="158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70" name="AutoShape 85"/>
          <p:cNvCxnSpPr>
            <a:cxnSpLocks noChangeShapeType="1"/>
          </p:cNvCxnSpPr>
          <p:nvPr/>
        </p:nvCxnSpPr>
        <p:spPr bwMode="auto">
          <a:xfrm rot="5400000" flipH="1" flipV="1">
            <a:off x="5221874" y="5084821"/>
            <a:ext cx="428627" cy="250032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73" name="Прямоугольник 72"/>
          <p:cNvSpPr/>
          <p:nvPr/>
        </p:nvSpPr>
        <p:spPr>
          <a:xfrm>
            <a:off x="4168163" y="4209706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</a:t>
            </a:r>
            <a:endParaRPr lang="ru-RU" dirty="0"/>
          </a:p>
        </p:txBody>
      </p:sp>
      <p:cxnSp>
        <p:nvCxnSpPr>
          <p:cNvPr id="74" name="AutoShape 101"/>
          <p:cNvCxnSpPr>
            <a:cxnSpLocks noChangeShapeType="1"/>
          </p:cNvCxnSpPr>
          <p:nvPr/>
        </p:nvCxnSpPr>
        <p:spPr bwMode="auto">
          <a:xfrm rot="5400000">
            <a:off x="5061138" y="5959937"/>
            <a:ext cx="357191" cy="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82" name="AutoShape 101"/>
          <p:cNvCxnSpPr>
            <a:cxnSpLocks noChangeShapeType="1"/>
          </p:cNvCxnSpPr>
          <p:nvPr/>
        </p:nvCxnSpPr>
        <p:spPr bwMode="auto">
          <a:xfrm rot="10800000">
            <a:off x="5025419" y="5924218"/>
            <a:ext cx="428628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38" name="Прямоугольник 37"/>
          <p:cNvSpPr/>
          <p:nvPr/>
        </p:nvSpPr>
        <p:spPr>
          <a:xfrm>
            <a:off x="1310642" y="96938"/>
            <a:ext cx="3286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Закрепление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92880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Спасибо за урок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5" descr="15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496"/>
            <a:ext cx="2851150" cy="3455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04664"/>
            <a:ext cx="7352274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2"/>
                </a:solidFill>
              </a:rPr>
              <a:t>Цветок </a:t>
            </a:r>
            <a:r>
              <a:rPr lang="ru-RU" sz="4800" b="1" dirty="0">
                <a:solidFill>
                  <a:schemeClr val="accent2"/>
                </a:solidFill>
              </a:rPr>
              <a:t>и его строение</a:t>
            </a:r>
            <a:r>
              <a:rPr lang="ru-RU" sz="4800" dirty="0">
                <a:solidFill>
                  <a:schemeClr val="accent2"/>
                </a:solidFill>
              </a:rPr>
              <a:t/>
            </a:r>
            <a:br>
              <a:rPr lang="ru-RU" sz="4800" dirty="0">
                <a:solidFill>
                  <a:schemeClr val="accent2"/>
                </a:solidFill>
              </a:rPr>
            </a:br>
            <a:endParaRPr lang="ru-RU" sz="4800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3218" y="1700808"/>
            <a:ext cx="8183880" cy="4187952"/>
          </a:xfrm>
        </p:spPr>
        <p:txBody>
          <a:bodyPr/>
          <a:lstStyle/>
          <a:p>
            <a:pPr>
              <a:buNone/>
            </a:pPr>
            <a:r>
              <a:rPr lang="ru-RU" i="1" dirty="0"/>
              <a:t>«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Чтобы жить, нужно солнце, свобода и маленький Цветок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i="1" dirty="0" smtClean="0"/>
              <a:t>                                       </a:t>
            </a:r>
            <a:r>
              <a:rPr lang="ru-RU" dirty="0" smtClean="0"/>
              <a:t>   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Ганс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Христиан Андерсен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4149081"/>
            <a:ext cx="7416824" cy="208823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i="1" dirty="0" smtClean="0"/>
              <a:t>   Цветок</a:t>
            </a:r>
            <a:r>
              <a:rPr lang="ru-RU" sz="2400" dirty="0" smtClean="0"/>
              <a:t>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видоизмененный укороченный побег, служащий для семенного размножения растений. Цветок развивается из генеративной (цветочной) почки. В нем происходит опыление, оплодотворение, развитие зародыша и образование плодов с семенами.</a:t>
            </a:r>
          </a:p>
          <a:p>
            <a:endParaRPr lang="ru-RU" sz="2400" dirty="0"/>
          </a:p>
        </p:txBody>
      </p:sp>
      <p:pic>
        <p:nvPicPr>
          <p:cNvPr id="5" name="Picture 5" descr="Картинка 8 из 145402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14290"/>
            <a:ext cx="4714908" cy="3538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иология. Цветок. Строение цветка. Июдина Л.А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04664"/>
            <a:ext cx="7562855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428605"/>
            <a:ext cx="7039664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i="1" dirty="0" smtClean="0"/>
              <a:t> Тычинка</a:t>
            </a:r>
            <a:r>
              <a:rPr lang="ru-RU" sz="2400" b="1" dirty="0" smtClean="0"/>
              <a:t>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мужская часть цветка. Тычинки состоят из длинной, тонкой тычиночной нити и крупного пыльника, внутри которого развивается пыльца. Количество тычинок может различаться. Например: в цветке вишни имеется много тычинок, у тюльпана их только шесть.</a:t>
            </a:r>
          </a:p>
          <a:p>
            <a:pPr>
              <a:buNone/>
            </a:pPr>
            <a:endParaRPr lang="ru-RU" sz="2400" dirty="0"/>
          </a:p>
        </p:txBody>
      </p:sp>
      <p:pic>
        <p:nvPicPr>
          <p:cNvPr id="5" name="Рисунок 4" descr="C:\Documents and Settings\Администратор\Рабочий стол\цветок\0015-015-Stroenie-tsvetka.jpg"/>
          <p:cNvPicPr/>
          <p:nvPr/>
        </p:nvPicPr>
        <p:blipFill>
          <a:blip r:embed="rId2" cstate="print"/>
          <a:srcRect l="57288" t="18070" r="10092" b="31386"/>
          <a:stretch>
            <a:fillRect/>
          </a:stretch>
        </p:blipFill>
        <p:spPr bwMode="auto">
          <a:xfrm>
            <a:off x="4857752" y="3429000"/>
            <a:ext cx="242889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Биология. Цветок. Строение цветка. Июдина Л.А."/>
          <p:cNvPicPr/>
          <p:nvPr/>
        </p:nvPicPr>
        <p:blipFill>
          <a:blip r:embed="rId3" cstate="print"/>
          <a:srcRect l="42625" t="18500" r="6375" b="19833"/>
          <a:stretch>
            <a:fillRect/>
          </a:stretch>
        </p:blipFill>
        <p:spPr bwMode="auto">
          <a:xfrm>
            <a:off x="1357290" y="3929066"/>
            <a:ext cx="2357454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42854"/>
            <a:ext cx="7397994" cy="26859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/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Пестик  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находится на самой верхушке цветоложа (один или несколько) и является женской частью цветка. Он обычно состоит из рыльца, столбика и завязи. Но бывают исключения – например, у тюльпана в пестике нет столбика.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Рыльце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обычно клейкое, шероховатое или даже ветвистое. Оно служит для прикрепления пыльцы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Столбик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приподнимает рыльце. Самая нижняя, вздутая часть пестика – это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завязь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Она содержит в себе семязачатки. </a:t>
            </a:r>
          </a:p>
          <a:p>
            <a:endParaRPr lang="ru-RU" sz="2000" dirty="0"/>
          </a:p>
        </p:txBody>
      </p:sp>
      <p:pic>
        <p:nvPicPr>
          <p:cNvPr id="5" name="Рисунок 4" descr="C:\Documents and Settings\Администратор\Рабочий стол\цветок\0015-015-Stroenie-tsvetka.jpg"/>
          <p:cNvPicPr/>
          <p:nvPr/>
        </p:nvPicPr>
        <p:blipFill>
          <a:blip r:embed="rId2" cstate="print">
            <a:lum bright="20000"/>
          </a:blip>
          <a:srcRect l="9990" t="16440" r="60958" b="29348"/>
          <a:stretch>
            <a:fillRect/>
          </a:stretch>
        </p:blipFill>
        <p:spPr bwMode="auto">
          <a:xfrm>
            <a:off x="5214942" y="2857496"/>
            <a:ext cx="2714644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858148" y="628652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цветы кипрея волосистого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500438"/>
            <a:ext cx="366712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/>
              <a:t>Околоцветник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88641"/>
            <a:ext cx="7526640" cy="245455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i="1" dirty="0" smtClean="0"/>
              <a:t>                     </a:t>
            </a:r>
            <a:endParaRPr lang="ru-RU" sz="2800" b="1" dirty="0" smtClean="0"/>
          </a:p>
          <a:p>
            <a:pPr>
              <a:buNone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Венчик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- это совокупность лепестков. Выполняют, функцию привлечения опылителей, также играют роль в защите развивающегося цветка.</a:t>
            </a:r>
          </a:p>
          <a:p>
            <a:pPr>
              <a:buNone/>
            </a:pP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2714620"/>
            <a:ext cx="750095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Чашечка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совокупность чашелистиков цветка. Зеленый цвет чашелистиков указывает на то, что они, как и простые листья, способны к фотосинтезу, а наличие механических тканей подсказывает нам, что чашелистики играют защитную роль, предохраняя нежные части цветка внутри бутона. У многих растений чашелистики опадают еще во время цветения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r"/>
            <a:r>
              <a:rPr lang="ru-RU" b="1" dirty="0" smtClean="0"/>
              <a:t>Околоцветник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2643206" cy="3513002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Двойной (сложный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состоит из чашелистиков и лепестков, как, например, у розы, пиона, яблони. Чашелистики располагаются снаружи и, в отличие от лепестков, как правило, имеют плотную структуру и окрашены в зеленый цвет.</a:t>
            </a:r>
          </a:p>
          <a:p>
            <a:endParaRPr lang="ru-RU" sz="1600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347864" y="1262787"/>
            <a:ext cx="295232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19088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Простой</a:t>
            </a:r>
            <a:endParaRPr kumimoji="0" lang="ru-RU" sz="1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19088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все его части устроены практически одинаково, а потому в этом случае их не принято называть ни чашелистиками, ни лепестками, а только лишь листочками простого околоцветника. Однако листочки эти у разных растений неодинаковы.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504816" y="1416412"/>
            <a:ext cx="222481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19088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Голые цветы</a:t>
            </a:r>
            <a:endParaRPr kumimoji="0" lang="ru-RU" sz="1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19088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имеют околоцветника. Чаще всего они опыляются ветром и не нуждаются в привлечении насекомых-опылителей.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475656" y="548680"/>
            <a:ext cx="4320480" cy="9514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796136" y="548680"/>
            <a:ext cx="1061880" cy="9514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4283968" y="548680"/>
            <a:ext cx="1512168" cy="7141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6" descr="ива-же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643446"/>
            <a:ext cx="1927999" cy="1714512"/>
          </a:xfrm>
          <a:prstGeom prst="rect">
            <a:avLst/>
          </a:prstGeom>
          <a:noFill/>
        </p:spPr>
      </p:pic>
      <p:pic>
        <p:nvPicPr>
          <p:cNvPr id="11" name="Picture 13" descr="convallar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4643446"/>
            <a:ext cx="1799093" cy="161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9" descr="1124_aec1365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4714884"/>
            <a:ext cx="1643074" cy="16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566</TotalTime>
  <Words>619</Words>
  <Application>Microsoft Office PowerPoint</Application>
  <PresentationFormat>Экран (4:3)</PresentationFormat>
  <Paragraphs>117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Презентация PowerPoint</vt:lpstr>
      <vt:lpstr>Заполните схему</vt:lpstr>
      <vt:lpstr>Цветок и его строение </vt:lpstr>
      <vt:lpstr>Презентация PowerPoint</vt:lpstr>
      <vt:lpstr>Презентация PowerPoint</vt:lpstr>
      <vt:lpstr>Презентация PowerPoint</vt:lpstr>
      <vt:lpstr>Презентация PowerPoint</vt:lpstr>
      <vt:lpstr>Околоцветник</vt:lpstr>
      <vt:lpstr>Околоцветник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Соцветия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урок</vt:lpstr>
    </vt:vector>
  </TitlesOfParts>
  <Company>Ya Blondinko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LAN_OS</dc:creator>
  <cp:lastModifiedBy>Andrei Baidak</cp:lastModifiedBy>
  <cp:revision>67</cp:revision>
  <dcterms:created xsi:type="dcterms:W3CDTF">2012-08-10T11:17:26Z</dcterms:created>
  <dcterms:modified xsi:type="dcterms:W3CDTF">2018-08-23T19:33:36Z</dcterms:modified>
</cp:coreProperties>
</file>